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8"/>
  </p:notesMasterIdLst>
  <p:sldIdLst>
    <p:sldId id="256" r:id="rId2"/>
    <p:sldId id="272" r:id="rId3"/>
    <p:sldId id="268" r:id="rId4"/>
    <p:sldId id="269" r:id="rId5"/>
    <p:sldId id="271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y Thompson" initials="TT" lastIdx="1" clrIdx="0">
    <p:extLst>
      <p:ext uri="{19B8F6BF-5375-455C-9EA6-DF929625EA0E}">
        <p15:presenceInfo xmlns:p15="http://schemas.microsoft.com/office/powerpoint/2012/main" userId="d9eda80098dbe43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D43550-55B3-4156-A30A-09B343E9482C}" v="49" dt="2020-07-29T15:46:31.799"/>
    <p1510:client id="{FCFDF01A-EE05-4C04-AC73-457535559E5A}" v="17" dt="2021-09-16T21:22:05.5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69470" autoAdjust="0"/>
  </p:normalViewPr>
  <p:slideViewPr>
    <p:cSldViewPr snapToGrid="0">
      <p:cViewPr varScale="1">
        <p:scale>
          <a:sx n="58" d="100"/>
          <a:sy n="58" d="100"/>
        </p:scale>
        <p:origin x="108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Emerson" userId="AZE+stLNUje6g3Srzsa1e+pmqX1BUoPK8kVSkbPjikE=" providerId="None" clId="Web-{FCFDF01A-EE05-4C04-AC73-457535559E5A}"/>
    <pc:docChg chg="modSld">
      <pc:chgData name="William Emerson" userId="AZE+stLNUje6g3Srzsa1e+pmqX1BUoPK8kVSkbPjikE=" providerId="None" clId="Web-{FCFDF01A-EE05-4C04-AC73-457535559E5A}" dt="2021-09-16T21:22:05.514" v="15" actId="20577"/>
      <pc:docMkLst>
        <pc:docMk/>
      </pc:docMkLst>
      <pc:sldChg chg="modSp">
        <pc:chgData name="William Emerson" userId="AZE+stLNUje6g3Srzsa1e+pmqX1BUoPK8kVSkbPjikE=" providerId="None" clId="Web-{FCFDF01A-EE05-4C04-AC73-457535559E5A}" dt="2021-09-16T21:21:32.232" v="11" actId="20577"/>
        <pc:sldMkLst>
          <pc:docMk/>
          <pc:sldMk cId="3773416089" sldId="268"/>
        </pc:sldMkLst>
        <pc:spChg chg="mod">
          <ac:chgData name="William Emerson" userId="AZE+stLNUje6g3Srzsa1e+pmqX1BUoPK8kVSkbPjikE=" providerId="None" clId="Web-{FCFDF01A-EE05-4C04-AC73-457535559E5A}" dt="2021-09-16T21:21:32.232" v="11" actId="20577"/>
          <ac:spMkLst>
            <pc:docMk/>
            <pc:sldMk cId="3773416089" sldId="268"/>
            <ac:spMk id="5" creationId="{97A538D9-1F9F-421E-B28B-1D868C904B4D}"/>
          </ac:spMkLst>
        </pc:spChg>
      </pc:sldChg>
      <pc:sldChg chg="modSp">
        <pc:chgData name="William Emerson" userId="AZE+stLNUje6g3Srzsa1e+pmqX1BUoPK8kVSkbPjikE=" providerId="None" clId="Web-{FCFDF01A-EE05-4C04-AC73-457535559E5A}" dt="2021-09-16T21:22:05.514" v="15" actId="20577"/>
        <pc:sldMkLst>
          <pc:docMk/>
          <pc:sldMk cId="2074060496" sldId="271"/>
        </pc:sldMkLst>
        <pc:spChg chg="mod">
          <ac:chgData name="William Emerson" userId="AZE+stLNUje6g3Srzsa1e+pmqX1BUoPK8kVSkbPjikE=" providerId="None" clId="Web-{FCFDF01A-EE05-4C04-AC73-457535559E5A}" dt="2021-09-16T21:22:05.514" v="15" actId="20577"/>
          <ac:spMkLst>
            <pc:docMk/>
            <pc:sldMk cId="2074060496" sldId="271"/>
            <ac:spMk id="3" creationId="{44A0F810-FC53-4B0C-8014-43FCE3280D5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7023B-B750-47A5-B3A0-1901A02E6AB1}" type="datetimeFigureOut">
              <a:rPr lang="en-GB" smtClean="0"/>
              <a:t>20/12/2021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5EB2B-89A5-419F-B14A-E03B149290A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52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5EB2B-89A5-419F-B14A-E03B149290A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516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C60BC-39EF-4DA9-967E-47345735E25F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47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5EB2B-89A5-419F-B14A-E03B149290AD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584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5EB2B-89A5-419F-B14A-E03B149290AD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606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5EB2B-89A5-419F-B14A-E03B149290AD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966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D4AD8-2AF7-417E-BE56-7E835C936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45F20C-695F-4D8A-9A7D-15E50C793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45C5D-F579-4FB8-A0D4-93B7BB96B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C30A-68A3-4645-8DC6-8AE2E1334D6D}" type="datetimeFigureOut">
              <a:rPr lang="en-GB" smtClean="0"/>
              <a:t>20/12/2021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4D0D6-E194-473D-B462-4B2EAC417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DA058-43F8-4960-9314-FC396080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C24A-404A-442C-B46F-5ABC3E83C9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287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F2700-A669-4B23-AA1D-AFD0316BB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1792A-B214-4870-A29C-F403E3F74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F30D2-CFF3-45ED-A2DC-05A5578C9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C30A-68A3-4645-8DC6-8AE2E1334D6D}" type="datetimeFigureOut">
              <a:rPr lang="en-GB" smtClean="0"/>
              <a:t>20/12/2021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D4E67-9DEB-487E-B2A7-40508A475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F7010-478D-4EA7-8B19-F2DB571A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C24A-404A-442C-B46F-5ABC3E83C9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65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751011-7546-4BBE-B653-2342A66C4D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7A6F20-01D8-4551-B45B-0EFCBE645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4C758-3738-46DF-A466-62A709882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C30A-68A3-4645-8DC6-8AE2E1334D6D}" type="datetimeFigureOut">
              <a:rPr lang="en-GB" smtClean="0"/>
              <a:t>20/12/2021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DFE8B-CCF4-4780-8D01-E7DBC7350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07DBD-DF2B-490B-AFDD-E79A8E3BB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C24A-404A-442C-B46F-5ABC3E83C9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007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2F1F9-672E-4930-8BB9-6E9EDE7E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7336D-5CB4-4EA5-A2F1-D88DB0927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4E1F7-107E-4FBE-89A4-2AAA16E99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C30A-68A3-4645-8DC6-8AE2E1334D6D}" type="datetimeFigureOut">
              <a:rPr lang="en-GB" smtClean="0"/>
              <a:t>20/12/2021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BE54D-0C82-4674-8C06-F6F1AFCC9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3B602-3206-4CCC-B093-1CA1C200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C24A-404A-442C-B46F-5ABC3E83C9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51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B4B8-273F-4FE6-A0A1-C1B4AFA1F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5A19C-0763-4EAA-822D-D0F01E4D9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EC694-A192-4919-9B5B-4CD8746F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C30A-68A3-4645-8DC6-8AE2E1334D6D}" type="datetimeFigureOut">
              <a:rPr lang="en-GB" smtClean="0"/>
              <a:t>20/12/2021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1864A-CB8E-42F8-97F5-8FB85AA5E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4BC69-FE3C-4E31-8465-6148EBE06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C24A-404A-442C-B46F-5ABC3E83C9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52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C7579-DAFB-45C5-A2D2-8CDCFED92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40182-274E-45F0-AB05-92540D0B1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75AA4F-F442-48CC-BD4F-F37998C90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15FEF-ABA1-4EB9-B519-1374D9C64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C30A-68A3-4645-8DC6-8AE2E1334D6D}" type="datetimeFigureOut">
              <a:rPr lang="en-GB" smtClean="0"/>
              <a:t>20/12/2021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55AF3-2EFD-43F7-88D1-FA84E195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B3153-CF79-4924-9F0B-00C3F270D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C24A-404A-442C-B46F-5ABC3E83C9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56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88772-BBC6-4369-98D2-794513734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AC748-B394-40E2-AF99-8F177B2DE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B2EC2F-1A96-4385-B65F-18979E312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B97F32-3C3F-4ECE-A432-35F433680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2F4CB4-2BB8-4B69-BAA6-BF8F914FC8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50C194-4082-421D-A7A5-EBCF0D271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C30A-68A3-4645-8DC6-8AE2E1334D6D}" type="datetimeFigureOut">
              <a:rPr lang="en-GB" smtClean="0"/>
              <a:t>20/12/2021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0E9A24-72A1-4812-B1C7-F9C90AD60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CB6030-80F6-4989-AC39-DDCFDDF1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C24A-404A-442C-B46F-5ABC3E83C9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88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128B-DB1F-40EB-A28A-595AE8A9C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50B89A-727F-485C-B67E-16BF02601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C30A-68A3-4645-8DC6-8AE2E1334D6D}" type="datetimeFigureOut">
              <a:rPr lang="en-GB" smtClean="0"/>
              <a:t>20/12/2021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0334D2-CE4D-4E55-A287-F636B89C3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43F67-76BF-4A5A-9276-4F5565529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C24A-404A-442C-B46F-5ABC3E83C9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95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3980B6-1320-4D2E-80CD-4F202BD9D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C30A-68A3-4645-8DC6-8AE2E1334D6D}" type="datetimeFigureOut">
              <a:rPr lang="en-GB" smtClean="0"/>
              <a:t>20/12/2021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3D68EB-CFDC-4CA3-973A-D65149E0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04B94-8EB6-4FCE-813A-94222218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C24A-404A-442C-B46F-5ABC3E83C9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58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EE0C7-B2F5-4792-A582-68FC8A687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621C5-7D7D-4CF8-A18B-117064A4D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225FC2-BA05-41AC-93CA-827B2438B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22EA21-2FB0-49DF-B99F-1FA53E6EF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C30A-68A3-4645-8DC6-8AE2E1334D6D}" type="datetimeFigureOut">
              <a:rPr lang="en-GB" smtClean="0"/>
              <a:t>20/12/2021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FB99E-7972-4712-AF53-FA7F4454E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BFA89-F7FD-4521-BF11-48E5BD221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C24A-404A-442C-B46F-5ABC3E83C9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776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6E41A-EB7C-4F37-903E-77BAFBA95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BD664B-A9E9-4A32-A521-3499EB6253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32BD0-2104-434B-B623-946E680B6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BBF66-8761-420E-9DBA-51D1D1DDD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C30A-68A3-4645-8DC6-8AE2E1334D6D}" type="datetimeFigureOut">
              <a:rPr lang="en-GB" smtClean="0"/>
              <a:t>20/12/2021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E9918-C032-4718-A5D3-12C521A73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A14B0-E2A8-45C1-A751-3C10921FB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C24A-404A-442C-B46F-5ABC3E83C9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649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F806BE-331A-46AE-A780-0DBE4DE5AD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F29802-BFC7-4C84-BA9B-F1008A97D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01A16D-7A51-4F05-B9B8-757753411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E7897-CC81-4F0E-8F04-D6B30973F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4C30A-68A3-4645-8DC6-8AE2E1334D6D}" type="datetimeFigureOut">
              <a:rPr lang="en-GB" smtClean="0"/>
              <a:t>20/12/2021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0E474-997B-49A6-90C9-C48B282AE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48450-89BE-4652-827C-15427ABA8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FC24A-404A-442C-B46F-5ABC3E83C9E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91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em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44B516-07B5-41AF-BCA3-4579F451BF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A2372DD-9F8F-43CE-B2BD-982C1D225649}"/>
              </a:ext>
            </a:extLst>
          </p:cNvPr>
          <p:cNvSpPr txBox="1">
            <a:spLocks/>
          </p:cNvSpPr>
          <p:nvPr/>
        </p:nvSpPr>
        <p:spPr>
          <a:xfrm>
            <a:off x="279816" y="33386"/>
            <a:ext cx="11632367" cy="19364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ABNJ Deep Sea Fisheries Project</a:t>
            </a: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94442C-E095-477F-9812-151316E45D03}"/>
              </a:ext>
            </a:extLst>
          </p:cNvPr>
          <p:cNvSpPr txBox="1">
            <a:spLocks/>
          </p:cNvSpPr>
          <p:nvPr/>
        </p:nvSpPr>
        <p:spPr>
          <a:xfrm>
            <a:off x="7553739" y="5785684"/>
            <a:ext cx="4518991" cy="7080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GB" sz="2000" dirty="0" smtClean="0">
                <a:solidFill>
                  <a:schemeClr val="bg1"/>
                </a:solidFill>
                <a:latin typeface="+mn-lt"/>
              </a:rPr>
              <a:t>10</a:t>
            </a:r>
            <a:r>
              <a:rPr lang="en-GB" sz="2000" baseline="30000" dirty="0" smtClean="0">
                <a:solidFill>
                  <a:schemeClr val="bg1"/>
                </a:solidFill>
                <a:latin typeface="+mn-lt"/>
              </a:rPr>
              <a:t>th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 Meeting of the SPRFMO Commission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  <a:p>
            <a:pPr algn="r"/>
            <a:r>
              <a:rPr lang="en-GB" sz="2000" dirty="0" smtClean="0">
                <a:solidFill>
                  <a:schemeClr val="bg1"/>
                </a:solidFill>
                <a:latin typeface="+mn-lt"/>
              </a:rPr>
              <a:t>24-28 January 2022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29618170-836C-406F-AD03-128DDAC2021B}"/>
              </a:ext>
            </a:extLst>
          </p:cNvPr>
          <p:cNvPicPr/>
          <p:nvPr/>
        </p:nvPicPr>
        <p:blipFill rotWithShape="1">
          <a:blip r:embed="rId6" cstate="email">
            <a:clrChange>
              <a:clrFrom>
                <a:srgbClr val="056839"/>
              </a:clrFrom>
              <a:clrTo>
                <a:srgbClr val="05683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707" y="6013404"/>
            <a:ext cx="2525961" cy="70013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C5C04A-0112-496C-80A1-3B3193AE5F1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4529" y="6013404"/>
            <a:ext cx="2525960" cy="7001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1E624E-76CB-4D6E-BE29-96DAEC10D269}"/>
              </a:ext>
            </a:extLst>
          </p:cNvPr>
          <p:cNvSpPr txBox="1"/>
          <p:nvPr/>
        </p:nvSpPr>
        <p:spPr>
          <a:xfrm>
            <a:off x="7320136" y="4221089"/>
            <a:ext cx="2859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William Emerson</a:t>
            </a:r>
          </a:p>
          <a:p>
            <a:r>
              <a:rPr lang="sv-SE" sz="2800" dirty="0">
                <a:solidFill>
                  <a:schemeClr val="bg1"/>
                </a:solidFill>
              </a:rPr>
              <a:t>Tony Thompson</a:t>
            </a:r>
          </a:p>
          <a:p>
            <a:r>
              <a:rPr lang="sv-SE" sz="2800" dirty="0">
                <a:solidFill>
                  <a:schemeClr val="bg1"/>
                </a:solidFill>
              </a:rPr>
              <a:t>Lena Westlund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8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950"/>
    </mc:Choice>
    <mc:Fallback>
      <p:transition spd="slow" advTm="609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527733-104A-4DB4-8A7E-85E145E0E770}"/>
              </a:ext>
            </a:extLst>
          </p:cNvPr>
          <p:cNvSpPr txBox="1">
            <a:spLocks/>
          </p:cNvSpPr>
          <p:nvPr/>
        </p:nvSpPr>
        <p:spPr>
          <a:xfrm>
            <a:off x="3162771" y="838740"/>
            <a:ext cx="6408712" cy="150958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u="sng" dirty="0"/>
              <a:t>Common </a:t>
            </a:r>
            <a:r>
              <a:rPr lang="en-GB" sz="2800" b="1" u="sng" dirty="0" smtClean="0"/>
              <a:t>Oceans </a:t>
            </a:r>
            <a:r>
              <a:rPr lang="en-GB" sz="2800" b="1" u="sng" dirty="0" smtClean="0"/>
              <a:t>Program</a:t>
            </a:r>
            <a:r>
              <a:rPr lang="en-GB" sz="2800" b="1" u="sng" dirty="0"/>
              <a:t/>
            </a:r>
            <a:br>
              <a:rPr lang="en-GB" sz="2800" b="1" u="sng" dirty="0"/>
            </a:br>
            <a:r>
              <a:rPr lang="en-GB" sz="2800" b="1" dirty="0"/>
              <a:t>Sustainable utilization and conservation of  biodiversity in areas beyond national jurisdiction </a:t>
            </a:r>
            <a:r>
              <a:rPr lang="sv-SE" sz="2800" b="1" dirty="0"/>
              <a:t> </a:t>
            </a:r>
            <a:endParaRPr lang="en-GB" sz="28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B69B10-0F16-46BA-9B22-F808A80B0B78}"/>
              </a:ext>
            </a:extLst>
          </p:cNvPr>
          <p:cNvSpPr txBox="1">
            <a:spLocks/>
          </p:cNvSpPr>
          <p:nvPr/>
        </p:nvSpPr>
        <p:spPr>
          <a:xfrm>
            <a:off x="1432570" y="134529"/>
            <a:ext cx="8047806" cy="973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DE16334-768E-4ADC-A2D1-B8403ACDC55E}"/>
              </a:ext>
            </a:extLst>
          </p:cNvPr>
          <p:cNvSpPr txBox="1">
            <a:spLocks/>
          </p:cNvSpPr>
          <p:nvPr/>
        </p:nvSpPr>
        <p:spPr>
          <a:xfrm>
            <a:off x="2298675" y="3761130"/>
            <a:ext cx="1800200" cy="26599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 smtClean="0">
                <a:latin typeface="+mn-lt"/>
              </a:rPr>
              <a:t>Sustainable management of  </a:t>
            </a:r>
            <a:r>
              <a:rPr lang="en-GB" sz="2000" b="1" dirty="0" smtClean="0">
                <a:latin typeface="+mn-lt"/>
              </a:rPr>
              <a:t>tuna</a:t>
            </a:r>
            <a:r>
              <a:rPr lang="en-GB" sz="2000" dirty="0" smtClean="0">
                <a:latin typeface="+mn-lt"/>
              </a:rPr>
              <a:t> fisheries and biodiversity conservation in ABNJ</a:t>
            </a:r>
            <a:endParaRPr lang="en-GB" sz="20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282FF-6D9B-438D-800B-BA9F349F32C0}"/>
              </a:ext>
            </a:extLst>
          </p:cNvPr>
          <p:cNvSpPr txBox="1"/>
          <p:nvPr/>
        </p:nvSpPr>
        <p:spPr>
          <a:xfrm>
            <a:off x="4350164" y="3761130"/>
            <a:ext cx="1800000" cy="26599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GB" sz="2400" b="1" dirty="0"/>
              <a:t>Deep-sea Fisheries under the Ecosystem Approach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00BCDD-6DAA-4C9C-8B43-07CB303A5AB4}"/>
              </a:ext>
            </a:extLst>
          </p:cNvPr>
          <p:cNvSpPr txBox="1"/>
          <p:nvPr/>
        </p:nvSpPr>
        <p:spPr>
          <a:xfrm>
            <a:off x="6644400" y="3761130"/>
            <a:ext cx="1800000" cy="26599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GB" dirty="0"/>
              <a:t>Strengthening the stewardship of an economically and biologically significant high seas area – the </a:t>
            </a:r>
            <a:r>
              <a:rPr lang="en-GB" b="1" dirty="0"/>
              <a:t>Sargasso Sea</a:t>
            </a:r>
            <a:r>
              <a:rPr lang="en-GB" sz="1600" b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53BBF6-F7A0-4F07-883C-0CBF2E58630F}"/>
              </a:ext>
            </a:extLst>
          </p:cNvPr>
          <p:cNvSpPr txBox="1"/>
          <p:nvPr/>
        </p:nvSpPr>
        <p:spPr>
          <a:xfrm>
            <a:off x="8928371" y="3761130"/>
            <a:ext cx="1800000" cy="26599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en-US" sz="1600" dirty="0">
                <a:ea typeface="Times New Roman" panose="02020603050405020304" pitchFamily="18" charset="0"/>
              </a:rPr>
              <a:t>Building and Enhancing Sectoral and </a:t>
            </a:r>
            <a:r>
              <a:rPr lang="en-US" sz="1600" b="1" dirty="0">
                <a:ea typeface="Times New Roman" panose="02020603050405020304" pitchFamily="18" charset="0"/>
              </a:rPr>
              <a:t>Cross-Sectoral Capacity </a:t>
            </a:r>
            <a:r>
              <a:rPr lang="en-US" sz="1600" dirty="0">
                <a:ea typeface="Times New Roman" panose="02020603050405020304" pitchFamily="18" charset="0"/>
              </a:rPr>
              <a:t>to Support Sustainable Resource Use and Biodiversity Conservation </a:t>
            </a:r>
            <a:r>
              <a:rPr lang="en-US" sz="1600" dirty="0" smtClean="0">
                <a:ea typeface="Times New Roman" panose="02020603050405020304" pitchFamily="18" charset="0"/>
              </a:rPr>
              <a:t>in ABNJ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FABEDC-90BC-4737-862C-1957E7CD8825}"/>
              </a:ext>
            </a:extLst>
          </p:cNvPr>
          <p:cNvSpPr txBox="1"/>
          <p:nvPr/>
        </p:nvSpPr>
        <p:spPr>
          <a:xfrm>
            <a:off x="2589402" y="2820146"/>
            <a:ext cx="755544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Global Coordination Project for the Common Oceans ABNJ  Program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312A67-3D38-4BE4-B390-16EBF1B8D104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6367127" y="2348329"/>
            <a:ext cx="0" cy="4474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67C603-D88B-4E2F-888C-45285FA168AF}"/>
              </a:ext>
            </a:extLst>
          </p:cNvPr>
          <p:cNvCxnSpPr>
            <a:cxnSpLocks/>
          </p:cNvCxnSpPr>
          <p:nvPr/>
        </p:nvCxnSpPr>
        <p:spPr>
          <a:xfrm>
            <a:off x="7416015" y="3220256"/>
            <a:ext cx="0" cy="5408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844C31-8E19-4AC9-9F90-7A5E9326AC61}"/>
              </a:ext>
            </a:extLst>
          </p:cNvPr>
          <p:cNvCxnSpPr>
            <a:cxnSpLocks/>
          </p:cNvCxnSpPr>
          <p:nvPr/>
        </p:nvCxnSpPr>
        <p:spPr>
          <a:xfrm>
            <a:off x="9571483" y="3220256"/>
            <a:ext cx="0" cy="5408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2CC8651-14BB-46CA-8EB5-952D335B93E8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Oceans Program 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CAE0F3-FDD3-4CC7-88E1-732F58825E6E}"/>
              </a:ext>
            </a:extLst>
          </p:cNvPr>
          <p:cNvSpPr txBox="1"/>
          <p:nvPr/>
        </p:nvSpPr>
        <p:spPr>
          <a:xfrm>
            <a:off x="148064" y="1712231"/>
            <a:ext cx="148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Program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A357B2-4D5B-44DA-8EB9-FEA3DF5B07C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416" y="1"/>
            <a:ext cx="2351584" cy="651798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B608FD4-A572-4D5C-A6F6-B8ABDE6F991C}"/>
              </a:ext>
            </a:extLst>
          </p:cNvPr>
          <p:cNvCxnSpPr>
            <a:cxnSpLocks/>
          </p:cNvCxnSpPr>
          <p:nvPr/>
        </p:nvCxnSpPr>
        <p:spPr>
          <a:xfrm>
            <a:off x="3391371" y="3220256"/>
            <a:ext cx="0" cy="5408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0DF555-48A6-4710-8EC2-187068E78C9A}"/>
              </a:ext>
            </a:extLst>
          </p:cNvPr>
          <p:cNvCxnSpPr>
            <a:cxnSpLocks/>
          </p:cNvCxnSpPr>
          <p:nvPr/>
        </p:nvCxnSpPr>
        <p:spPr>
          <a:xfrm>
            <a:off x="5250164" y="3220256"/>
            <a:ext cx="0" cy="5408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Brace 18">
            <a:extLst>
              <a:ext uri="{FF2B5EF4-FFF2-40B4-BE49-F238E27FC236}">
                <a16:creationId xmlns:a16="http://schemas.microsoft.com/office/drawing/2014/main" id="{4E77C530-7469-4F05-BADD-8D992F955553}"/>
              </a:ext>
            </a:extLst>
          </p:cNvPr>
          <p:cNvSpPr/>
          <p:nvPr/>
        </p:nvSpPr>
        <p:spPr>
          <a:xfrm>
            <a:off x="1673605" y="2795734"/>
            <a:ext cx="421561" cy="362538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D325422-916F-44A4-8BC4-7DD7F9E15B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25"/>
            <a:ext cx="2423592" cy="6491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A6909C0-213E-4F88-9F50-2B3E4E0E1658}"/>
              </a:ext>
            </a:extLst>
          </p:cNvPr>
          <p:cNvSpPr txBox="1"/>
          <p:nvPr/>
        </p:nvSpPr>
        <p:spPr>
          <a:xfrm>
            <a:off x="11135" y="4254035"/>
            <a:ext cx="148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5 Projects</a:t>
            </a:r>
            <a:endParaRPr lang="en-GB" sz="2400" dirty="0"/>
          </a:p>
        </p:txBody>
      </p:sp>
      <p:pic>
        <p:nvPicPr>
          <p:cNvPr id="31" name="Audio 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3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722"/>
    </mc:Choice>
    <mc:Fallback>
      <p:transition spd="slow" advTm="487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E18A2-F084-47DB-8983-03013D7BD7D7}"/>
              </a:ext>
            </a:extLst>
          </p:cNvPr>
          <p:cNvSpPr txBox="1">
            <a:spLocks/>
          </p:cNvSpPr>
          <p:nvPr/>
        </p:nvSpPr>
        <p:spPr>
          <a:xfrm>
            <a:off x="355742" y="4590257"/>
            <a:ext cx="11665597" cy="215609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sv-SE" sz="2800" dirty="0">
                <a:latin typeface="+mn-lt"/>
              </a:rPr>
              <a:t>Component 1 – Governance, legal, enforcement, compliance</a:t>
            </a:r>
          </a:p>
          <a:p>
            <a:pPr>
              <a:lnSpc>
                <a:spcPct val="120000"/>
              </a:lnSpc>
            </a:pPr>
            <a:r>
              <a:rPr lang="sv-SE" sz="2800" dirty="0">
                <a:latin typeface="+mn-lt"/>
              </a:rPr>
              <a:t>Component 2 – Science and </a:t>
            </a:r>
            <a:r>
              <a:rPr lang="sv-SE" sz="2800" dirty="0" smtClean="0">
                <a:latin typeface="+mn-lt"/>
              </a:rPr>
              <a:t>science-management </a:t>
            </a:r>
            <a:r>
              <a:rPr lang="sv-SE" sz="2800" dirty="0">
                <a:latin typeface="+mn-lt"/>
              </a:rPr>
              <a:t>interface</a:t>
            </a:r>
            <a:br>
              <a:rPr lang="sv-SE" sz="2800" dirty="0">
                <a:latin typeface="+mn-lt"/>
              </a:rPr>
            </a:br>
            <a:r>
              <a:rPr lang="sv-SE" sz="2800" dirty="0">
                <a:latin typeface="+mn-lt"/>
              </a:rPr>
              <a:t>Component 3 – Cross-sectoral activities affecting DSF</a:t>
            </a:r>
            <a:br>
              <a:rPr lang="sv-SE" sz="2800" dirty="0">
                <a:latin typeface="+mn-lt"/>
              </a:rPr>
            </a:br>
            <a:r>
              <a:rPr lang="sv-SE" sz="2800" dirty="0">
                <a:latin typeface="+mn-lt"/>
              </a:rPr>
              <a:t>Component 4 – Knowledge management, communication</a:t>
            </a:r>
            <a:endParaRPr lang="en-GB" sz="2800" dirty="0"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C87DD50-D0B7-4EFF-A3A4-CA43F6D498E1}"/>
              </a:ext>
            </a:extLst>
          </p:cNvPr>
          <p:cNvSpPr txBox="1">
            <a:spLocks/>
          </p:cNvSpPr>
          <p:nvPr/>
        </p:nvSpPr>
        <p:spPr>
          <a:xfrm>
            <a:off x="-1" y="10884"/>
            <a:ext cx="12192000" cy="836712"/>
          </a:xfrm>
          <a:prstGeom prst="rect">
            <a:avLst/>
          </a:prstGeom>
          <a:solidFill>
            <a:srgbClr val="3399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3600" dirty="0">
                <a:solidFill>
                  <a:schemeClr val="bg1"/>
                </a:solidFill>
                <a:latin typeface="Arial Black" panose="020B0A04020102020204" pitchFamily="34" charset="0"/>
              </a:rPr>
              <a:t>The DSF Project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7A538D9-1F9F-421E-B28B-1D868C904B4D}"/>
              </a:ext>
            </a:extLst>
          </p:cNvPr>
          <p:cNvSpPr txBox="1">
            <a:spLocks/>
          </p:cNvSpPr>
          <p:nvPr/>
        </p:nvSpPr>
        <p:spPr>
          <a:xfrm>
            <a:off x="5971881" y="1346329"/>
            <a:ext cx="5856940" cy="32439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sv-SE" sz="2800" u="sng" dirty="0" smtClean="0">
                <a:latin typeface="+mn-lt"/>
              </a:rPr>
              <a:t>Partners</a:t>
            </a:r>
            <a:endParaRPr lang="sv-SE" sz="2800" u="sng" dirty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GB" sz="2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RFMOs: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GFCM, NAFO, NEAFC, NPFC, SEAFO, SIOFA, </a:t>
            </a:r>
            <a:r>
              <a:rPr lang="en-GB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SPRFMO</a:t>
            </a:r>
          </a:p>
          <a:p>
            <a:pPr>
              <a:lnSpc>
                <a:spcPct val="120000"/>
              </a:lnSpc>
            </a:pPr>
            <a:r>
              <a:rPr lang="en-GB" sz="2800" u="sng" dirty="0">
                <a:latin typeface="Calibri"/>
                <a:ea typeface="Times New Roman" panose="02020603050405020304" pitchFamily="18" charset="0"/>
                <a:cs typeface="Calibri"/>
              </a:rPr>
              <a:t>Science advisory body</a:t>
            </a:r>
            <a:r>
              <a:rPr lang="en-GB" sz="2800" dirty="0">
                <a:latin typeface="Calibri"/>
                <a:ea typeface="Times New Roman" panose="02020603050405020304" pitchFamily="18" charset="0"/>
                <a:cs typeface="Calibri"/>
              </a:rPr>
              <a:t>: ICES</a:t>
            </a:r>
            <a:endParaRPr lang="en-GB" sz="2800" dirty="0">
              <a:effectLst/>
              <a:latin typeface="Calibri"/>
              <a:ea typeface="Times New Roman" panose="02020603050405020304" pitchFamily="18" charset="0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GB" sz="28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Governments: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NOAA</a:t>
            </a:r>
          </a:p>
          <a:p>
            <a:pPr>
              <a:lnSpc>
                <a:spcPct val="120000"/>
              </a:lnSpc>
            </a:pPr>
            <a:r>
              <a:rPr lang="en-GB" sz="2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Private sector: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SIODFA, ICFA, </a:t>
            </a:r>
            <a:r>
              <a:rPr lang="en-GB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Sealord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GB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23" y="993913"/>
            <a:ext cx="4949129" cy="3722994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16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150"/>
    </mc:Choice>
    <mc:Fallback>
      <p:transition spd="slow" advTm="129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EF7F7-9138-4E66-95D2-B9CF6D55648B}"/>
              </a:ext>
            </a:extLst>
          </p:cNvPr>
          <p:cNvSpPr txBox="1">
            <a:spLocks/>
          </p:cNvSpPr>
          <p:nvPr/>
        </p:nvSpPr>
        <p:spPr>
          <a:xfrm>
            <a:off x="569844" y="1331651"/>
            <a:ext cx="10651532" cy="520837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</a:pPr>
            <a:r>
              <a:rPr lang="en-CA" sz="3200" dirty="0">
                <a:latin typeface="Calibri" panose="020F0502020204030204" pitchFamily="34" charset="0"/>
                <a:ea typeface="Calibri" panose="020F0502020204030204" pitchFamily="34" charset="0"/>
              </a:rPr>
              <a:t>Targeted in-kind and project funded studies supporting science, compliance and management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</a:pPr>
            <a:r>
              <a:rPr lang="en-CA" sz="3200" dirty="0">
                <a:latin typeface="Calibri" panose="020F0502020204030204" pitchFamily="34" charset="0"/>
                <a:ea typeface="Calibri" panose="020F0502020204030204" pitchFamily="34" charset="0"/>
              </a:rPr>
              <a:t>Global reviews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</a:pPr>
            <a:r>
              <a:rPr lang="en-CA" sz="3200" dirty="0">
                <a:latin typeface="Calibri" panose="020F0502020204030204" pitchFamily="34" charset="0"/>
                <a:ea typeface="Calibri" panose="020F0502020204030204" pitchFamily="34" charset="0"/>
              </a:rPr>
              <a:t>Opportunity for RFMOs to discuss </a:t>
            </a:r>
            <a:r>
              <a:rPr lang="en-CA" sz="3200" dirty="0" smtClean="0">
                <a:latin typeface="Calibri" panose="020F0502020204030204" pitchFamily="34" charset="0"/>
                <a:ea typeface="Calibri" panose="020F0502020204030204" pitchFamily="34" charset="0"/>
              </a:rPr>
              <a:t>issues of common interest</a:t>
            </a:r>
            <a:endParaRPr lang="en-CA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</a:pPr>
            <a:r>
              <a:rPr lang="en-CA" sz="3200" dirty="0">
                <a:latin typeface="Calibri" panose="020F0502020204030204" pitchFamily="34" charset="0"/>
                <a:ea typeface="Calibri" panose="020F0502020204030204" pitchFamily="34" charset="0"/>
              </a:rPr>
              <a:t>Non-RFMO stakeholders informed of the RFMO work on sustainable development (reaching beyond project partners)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C87DD50-D0B7-4EFF-A3A4-CA43F6D498E1}"/>
              </a:ext>
            </a:extLst>
          </p:cNvPr>
          <p:cNvSpPr txBox="1">
            <a:spLocks/>
          </p:cNvSpPr>
          <p:nvPr/>
        </p:nvSpPr>
        <p:spPr>
          <a:xfrm>
            <a:off x="-1" y="10884"/>
            <a:ext cx="12192000" cy="836712"/>
          </a:xfrm>
          <a:prstGeom prst="rect">
            <a:avLst/>
          </a:prstGeom>
          <a:solidFill>
            <a:srgbClr val="3399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3600" dirty="0">
                <a:solidFill>
                  <a:schemeClr val="bg1"/>
                </a:solidFill>
                <a:latin typeface="Arial Black" panose="020B0A04020102020204" pitchFamily="34" charset="0"/>
              </a:rPr>
              <a:t>Key DSF Project activities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1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759"/>
    </mc:Choice>
    <mc:Fallback>
      <p:transition spd="slow" advTm="51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9AF14-7089-43BC-9F3C-A2D759F17639}"/>
              </a:ext>
            </a:extLst>
          </p:cNvPr>
          <p:cNvSpPr txBox="1">
            <a:spLocks/>
          </p:cNvSpPr>
          <p:nvPr/>
        </p:nvSpPr>
        <p:spPr>
          <a:xfrm>
            <a:off x="-1" y="10884"/>
            <a:ext cx="12192000" cy="836712"/>
          </a:xfrm>
          <a:prstGeom prst="rect">
            <a:avLst/>
          </a:prstGeom>
          <a:solidFill>
            <a:srgbClr val="3399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3600" dirty="0">
                <a:solidFill>
                  <a:schemeClr val="bg1"/>
                </a:solidFill>
                <a:latin typeface="Arial Black" panose="020B0A04020102020204" pitchFamily="34" charset="0"/>
              </a:rPr>
              <a:t>NEXT Steps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A0F810-FC53-4B0C-8014-43FCE3280D5D}"/>
              </a:ext>
            </a:extLst>
          </p:cNvPr>
          <p:cNvSpPr txBox="1"/>
          <p:nvPr/>
        </p:nvSpPr>
        <p:spPr>
          <a:xfrm>
            <a:off x="661196" y="1389143"/>
            <a:ext cx="10591060" cy="33701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457200" indent="-45720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GB" sz="3600" dirty="0"/>
              <a:t>Seeking </a:t>
            </a:r>
            <a:r>
              <a:rPr lang="en-GB" sz="3600" dirty="0" smtClean="0"/>
              <a:t>SPRFMO </a:t>
            </a:r>
            <a:r>
              <a:rPr lang="en-GB" sz="3600" dirty="0"/>
              <a:t>support to become a DSF Project partner</a:t>
            </a:r>
          </a:p>
          <a:p>
            <a:pPr marL="457200" indent="-45720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GB" sz="3600" dirty="0"/>
              <a:t>Seeking </a:t>
            </a:r>
            <a:r>
              <a:rPr lang="en-GB" sz="3600" dirty="0" smtClean="0"/>
              <a:t>SPRFMO </a:t>
            </a:r>
            <a:r>
              <a:rPr lang="en-GB" sz="3600" dirty="0"/>
              <a:t>co-financing letter</a:t>
            </a:r>
          </a:p>
          <a:p>
            <a:pPr marL="457200" indent="-45720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GB" sz="3600" dirty="0"/>
              <a:t>Final Project Document submitted to GEF o</a:t>
            </a:r>
            <a:r>
              <a:rPr lang="en-GB" sz="3600" dirty="0" smtClean="0"/>
              <a:t>n 25 November 2021 for endorsement</a:t>
            </a:r>
            <a:endParaRPr lang="en-GB" sz="3600" dirty="0"/>
          </a:p>
          <a:p>
            <a:pPr marL="457200" indent="-45720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en-GB" sz="3600" dirty="0"/>
              <a:t>DSF Project launch mid-2022</a:t>
            </a:r>
            <a:endParaRPr lang="en-GB" sz="3600" dirty="0">
              <a:cs typeface="Calibri"/>
            </a:endParaRPr>
          </a:p>
          <a:p>
            <a:endParaRPr lang="en-GB" sz="2400" dirty="0"/>
          </a:p>
          <a:p>
            <a:endParaRPr lang="en-GB" dirty="0"/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6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510"/>
    </mc:Choice>
    <mc:Fallback>
      <p:transition spd="slow" advTm="90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40B2E9C-3684-4822-BC49-9A5BB397670E}"/>
              </a:ext>
            </a:extLst>
          </p:cNvPr>
          <p:cNvSpPr txBox="1">
            <a:spLocks/>
          </p:cNvSpPr>
          <p:nvPr/>
        </p:nvSpPr>
        <p:spPr>
          <a:xfrm>
            <a:off x="0" y="1399592"/>
            <a:ext cx="12192000" cy="3470988"/>
          </a:xfrm>
          <a:prstGeom prst="rect">
            <a:avLst/>
          </a:prstGeom>
          <a:solidFill>
            <a:srgbClr val="3399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9600" dirty="0">
                <a:solidFill>
                  <a:schemeClr val="bg1"/>
                </a:solidFill>
                <a:latin typeface="Arial Black" panose="020B0A04020102020204" pitchFamily="34" charset="0"/>
              </a:rPr>
              <a:t>THANK</a:t>
            </a:r>
          </a:p>
          <a:p>
            <a:pPr algn="ctr"/>
            <a:r>
              <a:rPr lang="sv-SE" sz="9600" dirty="0">
                <a:solidFill>
                  <a:schemeClr val="bg1"/>
                </a:solidFill>
                <a:latin typeface="Arial Black" panose="020B0A04020102020204" pitchFamily="34" charset="0"/>
              </a:rPr>
              <a:t> YOU</a:t>
            </a:r>
            <a:endParaRPr lang="en-G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92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34"/>
    </mc:Choice>
    <mc:Fallback>
      <p:transition spd="slow" advTm="9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250</Words>
  <Application>Microsoft Office PowerPoint</Application>
  <PresentationFormat>Widescreen</PresentationFormat>
  <Paragraphs>42</Paragraphs>
  <Slides>6</Slides>
  <Notes>5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Thompson</dc:creator>
  <cp:lastModifiedBy>Emerson, William (NFIDD)</cp:lastModifiedBy>
  <cp:revision>56</cp:revision>
  <dcterms:created xsi:type="dcterms:W3CDTF">2020-07-29T07:53:22Z</dcterms:created>
  <dcterms:modified xsi:type="dcterms:W3CDTF">2021-12-19T22:16:33Z</dcterms:modified>
</cp:coreProperties>
</file>